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e67ffcb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cae67ffcb8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fe1033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fe1033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afe10337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afe10337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e67ffcb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ae67ffcb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afe10337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afe1033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afe959d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afe959d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fe959d0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fe959d0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ae67ffcb8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ae67ffcb8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afe1033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afe1033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ae67ffcb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ae67ffcb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ccde49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cccde493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afe10337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afe10337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afe10337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afe10337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ae67ffcb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ae67ffcb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afe10337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afe10337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afe10337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afe10337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cb1cd8a2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cb1cd8a2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afe10337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afe1033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afe1033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afe1033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ae67ffcb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cae67ffcb8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ae67ffcb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cae67ffcb8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ae67ffc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cae67ffcb8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ae67ffcb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ae67ffcb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ae67ffcb8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ae67ffcb8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bd88010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bd88010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ae67ffcb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cae67ffcb8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83346" y="4704588"/>
            <a:ext cx="48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6227805" y="0"/>
            <a:ext cx="2916300" cy="5143500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2" ty="-704850" sy="89002"/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412230" y="514350"/>
            <a:ext cx="24003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 Black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28650" y="514350"/>
            <a:ext cx="50337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●"/>
              <a:defRPr sz="1500"/>
            </a:lvl1pPr>
            <a:lvl2pPr indent="-2984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 sz="1400"/>
            </a:lvl2pPr>
            <a:lvl3pPr indent="-2921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■"/>
              <a:defRPr sz="1200"/>
            </a:lvl3pPr>
            <a:lvl4pPr indent="-2921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●"/>
              <a:defRPr sz="1200"/>
            </a:lvl4pPr>
            <a:lvl5pPr indent="-2921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○"/>
              <a:defRPr sz="1200"/>
            </a:lvl5pPr>
            <a:lvl6pPr indent="-2921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■"/>
              <a:defRPr sz="1200"/>
            </a:lvl6pPr>
            <a:lvl7pPr indent="-2921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●"/>
              <a:defRPr sz="1200"/>
            </a:lvl7pPr>
            <a:lvl8pPr indent="-2921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○"/>
              <a:defRPr sz="1200"/>
            </a:lvl8pPr>
            <a:lvl9pPr indent="-292100" lvl="8" marL="41148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■"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6412230" y="1817370"/>
            <a:ext cx="24003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44696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600"/>
              <a:buNone/>
              <a:defRPr sz="7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63" name="Google Shape;63;p14"/>
          <p:cNvGrpSpPr/>
          <p:nvPr/>
        </p:nvGrpSpPr>
        <p:grpSpPr>
          <a:xfrm>
            <a:off x="8551294" y="4672261"/>
            <a:ext cx="342938" cy="342938"/>
            <a:chOff x="11361456" y="6195813"/>
            <a:chExt cx="548700" cy="548700"/>
          </a:xfrm>
        </p:grpSpPr>
        <p:sp>
          <p:nvSpPr>
            <p:cNvPr id="64" name="Google Shape;64;p14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4997" ty="0" sy="84997"/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83346" y="4704588"/>
            <a:ext cx="48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Relationship Id="rId4" Type="http://schemas.openxmlformats.org/officeDocument/2006/relationships/image" Target="../media/image14.gif"/><Relationship Id="rId5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Relationship Id="rId4" Type="http://schemas.openxmlformats.org/officeDocument/2006/relationships/image" Target="../media/image24.gif"/><Relationship Id="rId5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-17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>
                <a:latin typeface="Times New Roman"/>
                <a:ea typeface="Times New Roman"/>
                <a:cs typeface="Times New Roman"/>
                <a:sym typeface="Times New Roman"/>
              </a:rPr>
              <a:t>Steering In Self Driving Cars Using Deep Learning Algorithm</a:t>
            </a:r>
            <a:endParaRPr sz="39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4665925" y="2800350"/>
            <a:ext cx="4776000" cy="19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 Anson.A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1715016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Science Department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80725" y="2910325"/>
            <a:ext cx="44529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</a:t>
            </a: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Dr.L.Rasikannan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Science Department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5433646" y="1086729"/>
            <a:ext cx="29127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89C9B"/>
              </a:buClr>
              <a:buSzPts val="1800"/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5502400" y="870600"/>
            <a:ext cx="3108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 sample image from the dataset which is 423.jpg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label for the image is found in a text file with the respective angle of steering for the particular image.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steering angle for each frame is recorded while creating this datset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25" y="1085850"/>
            <a:ext cx="43338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18888" l="0" r="0" t="32074"/>
          <a:stretch/>
        </p:blipFill>
        <p:spPr>
          <a:xfrm>
            <a:off x="996325" y="3621400"/>
            <a:ext cx="3108900" cy="1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4965200" y="870600"/>
            <a:ext cx="3646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image is converted into a (100,100,3) array so that every image that enters the model follows the same format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HSV or Hue Saturation Value is used to separate image luminance from color information.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HSV also used in situations where color description plays an integral role. The images are converted into HSV.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42925" t="0"/>
          <a:stretch/>
        </p:blipFill>
        <p:spPr>
          <a:xfrm>
            <a:off x="990600" y="1066800"/>
            <a:ext cx="32728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4">
            <a:alphaModFix/>
          </a:blip>
          <a:srcRect b="0" l="0" r="35241" t="0"/>
          <a:stretch/>
        </p:blipFill>
        <p:spPr>
          <a:xfrm>
            <a:off x="1040625" y="3099725"/>
            <a:ext cx="3713326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Data Processing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5518625" y="565800"/>
            <a:ext cx="3092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transformed data which is image size and in HSV format is stored in a pickle format.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Pickle format allows processing and accessing the data much faster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also be easily converted into a numpy data type which is converted into tensor data type at the time of model running.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77705"/>
            <a:ext cx="4660400" cy="19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3095704"/>
            <a:ext cx="3819861" cy="17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00" y="845825"/>
            <a:ext cx="3184025" cy="41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965200" y="870600"/>
            <a:ext cx="3646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architecture of this convolutional neural network is called Dave-2 which is inspired from the paper published by Nvidia 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corporation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used deep layers to extract more features from the image, so that precise steering angles can be generated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architecture has a total of 747,105 parameters.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Architecture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965200" y="1785000"/>
            <a:ext cx="3646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architecture has a total of 747,105 parameters which are tuned to 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generalize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entire images in the dataset to get optimal solution for every input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75" y="860000"/>
            <a:ext cx="2599300" cy="415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General Working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5142600" y="689800"/>
            <a:ext cx="3646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convolution is the simple application of a filter to an input that results in an activation. Repeated application of the same filter to an input results in a map of activations called a feature map, indicating the locations and strength of a detected feature in an input, such as an image.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330101"/>
            <a:ext cx="1526576" cy="152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575" y="1330100"/>
            <a:ext cx="1526575" cy="152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00" y="3273650"/>
            <a:ext cx="4414050" cy="15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General Working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5480775" y="766000"/>
            <a:ext cx="3460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CNN layer learns filters of increasing complexity.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layers learn basic feature detection filters: edges, corners, etc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middle layers learn filters that detect parts of objects. For faces, they might learn to respond to eyes, noses, etc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last layers have higher representations: they learn to recognize full objects, in different shapes and positions.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330100"/>
            <a:ext cx="4619875" cy="25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Fine Tuning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1095325" y="3817600"/>
            <a:ext cx="68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for different hyperparameter and we got 0.1 learning rate as the optimal solution for the model.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77701"/>
            <a:ext cx="3870849" cy="27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650" y="1330100"/>
            <a:ext cx="4125200" cy="19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Training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625500"/>
            <a:ext cx="4275600" cy="24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1000" y="2625500"/>
            <a:ext cx="4197025" cy="24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00" y="247650"/>
            <a:ext cx="4148850" cy="23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5993500" y="1094100"/>
            <a:ext cx="2886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epoch is when an entire dataset is passed both forward and backward through the neural network only once.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batch is a set of images that is parsed at a time.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19175"/>
            <a:ext cx="4799175" cy="27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02375" y="1308724"/>
            <a:ext cx="75438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Driving Cars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of Autonomy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vs Deep Learning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&amp; Libraries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&amp; Processing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Working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 Tuning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❖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Training curve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5892400" y="1184463"/>
            <a:ext cx="2597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using early stopping in which the validation loss is monitored to get the optimal solution in which we get 0.21 mean squared error.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75" y="1330100"/>
            <a:ext cx="4031375" cy="26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Validation</a:t>
            </a:r>
            <a:endParaRPr/>
          </a:p>
        </p:txBody>
      </p:sp>
      <p:sp>
        <p:nvSpPr>
          <p:cNvPr id="228" name="Google Shape;228;p35"/>
          <p:cNvSpPr txBox="1"/>
          <p:nvPr/>
        </p:nvSpPr>
        <p:spPr>
          <a:xfrm>
            <a:off x="981325" y="2406625"/>
            <a:ext cx="7176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validated on data that is not used for training, so that the model does not overfit the data.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step is done to know how much the model has generalised to other that has not been used in training.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achieved a minimum validation loss of 0.2169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275" y="1511601"/>
            <a:ext cx="7397651" cy="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Output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6298175" y="1049325"/>
            <a:ext cx="2678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trained network is used to generate steering commands for the image from a single front-facing center camera.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is sent to an actuator which actuates the human steering movement automatically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92105"/>
            <a:ext cx="5666226" cy="125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Simulation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898200" y="1177700"/>
            <a:ext cx="7101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live feed of a camera is captured and it is converted into images.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image is parsed through the convolutional neural network model we have trained.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images are parsed at each individual frame level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which is the steering angle is used to rotate the steering wheel image using the cv2 functions.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output is printed to the prompt screen to understand the output of the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live video is played so that we can make sense that the model actually works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Simulation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5633" l="0" r="0" t="0"/>
          <a:stretch/>
        </p:blipFill>
        <p:spPr>
          <a:xfrm>
            <a:off x="894700" y="930274"/>
            <a:ext cx="7427876" cy="39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54" name="Google Shape;254;p39"/>
          <p:cNvSpPr txBox="1"/>
          <p:nvPr/>
        </p:nvSpPr>
        <p:spPr>
          <a:xfrm>
            <a:off x="898200" y="1177700"/>
            <a:ext cx="7101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is able to learn the entire task of lane and road following without manual decomposition into road or lane marking detection, semantic abstraction,path planning, and control.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CNN is able to learn meaningful road features from a very sparse training signal (steering alone). The system learns for example to detect the outline of a road without the need of explicit labels during training.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robustness of the method and the internal processing steps in visualization will give a clear idea.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Further improvements</a:t>
            </a:r>
            <a:endParaRPr/>
          </a:p>
        </p:txBody>
      </p:sp>
      <p:sp>
        <p:nvSpPr>
          <p:cNvPr id="260" name="Google Shape;260;p40"/>
          <p:cNvSpPr txBox="1"/>
          <p:nvPr/>
        </p:nvSpPr>
        <p:spPr>
          <a:xfrm>
            <a:off x="898200" y="1177700"/>
            <a:ext cx="710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steering angles depend upon the previous angle actuated by the human, so feasibility of the models that can remember previous states like LSTM, GRU, etc.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separate CNN should be trained for traffic sign classification which will be able to give signals to the autonomous car when to stop, what speed to follow, etc.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some warning signals like steep road ahead, curvy road ahead can be used to alert the driver as well as modify the steering angle which can give a heads up to our end to end approach.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>
                <a:latin typeface="Times New Roman"/>
                <a:ea typeface="Times New Roman"/>
                <a:cs typeface="Times New Roman"/>
                <a:sym typeface="Times New Roman"/>
              </a:rPr>
              <a:t>THANK YOU ALL !!!</a:t>
            </a:r>
            <a:endParaRPr sz="39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Self Driving Cars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02375" y="1308724"/>
            <a:ext cx="75438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65100" lvl="0" marL="139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vehicles are 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cars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or trucks in which human 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drivers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are never required to take control to safely operate the vehicle.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known as 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or “driverless” 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cars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they combine sensors and software to control, navigate, and </a:t>
            </a:r>
            <a:r>
              <a:rPr b="1"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the vehicle.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1397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to make the vehicle autonomous one of the vital part is 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steering</a:t>
            </a:r>
            <a:r>
              <a:rPr lang="en-GB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different terrains without the intervention of human.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1397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be achieved by using a dash camera placed at the front of the car.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1397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feed is analysed and respective steering angles are generated which are used to actuate the steering wheel.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9761" l="4093" r="4112" t="4460"/>
          <a:stretch/>
        </p:blipFill>
        <p:spPr>
          <a:xfrm>
            <a:off x="987550" y="2722650"/>
            <a:ext cx="5286374" cy="22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764" t="16673"/>
          <a:stretch/>
        </p:blipFill>
        <p:spPr>
          <a:xfrm>
            <a:off x="981825" y="1000125"/>
            <a:ext cx="5286375" cy="22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Level of Autonomy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300625" y="1561900"/>
            <a:ext cx="2805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3 is the current autonomy level in production whereas Tesla cars support level 4 autonomy.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5 is still in it’s conceptual face.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achine learning vs deep learning"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6393" t="0"/>
          <a:stretch/>
        </p:blipFill>
        <p:spPr>
          <a:xfrm>
            <a:off x="5554400" y="1249675"/>
            <a:ext cx="3361001" cy="248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vs deep learning" id="99" name="Google Shape;99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775" y="1258100"/>
            <a:ext cx="46341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Machine Learning Vs Deep Learning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957775" y="3794750"/>
            <a:ext cx="792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adopt the deep learning approach for the project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991350" y="1327800"/>
            <a:ext cx="7315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high 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</a:t>
            </a: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camera.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huge amount of image data from the video recorded by the high quality camera for achieving the accuracy using deep learning approach.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high computing gpu enabled system to train the model.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Prerequisite knowledge of Python programming language.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of working of convolutional neural network to perform hyperparameter tuning.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achieve the task in real word,  we need a mechanical actuation for steering.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Libraries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991350" y="1327800"/>
            <a:ext cx="731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4.5.1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1.20.1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Scipy 1.4.1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 0.24.1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 2.3.1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2.0.0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3.3.4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Pickle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1357100" y="12221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Image capturing using dash camera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0" name="Google Shape;120;p22"/>
          <p:cNvCxnSpPr>
            <a:stCxn id="119" idx="3"/>
            <a:endCxn id="121" idx="1"/>
          </p:cNvCxnSpPr>
          <p:nvPr/>
        </p:nvCxnSpPr>
        <p:spPr>
          <a:xfrm>
            <a:off x="3194000" y="1840750"/>
            <a:ext cx="3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2"/>
          <p:cNvSpPr/>
          <p:nvPr/>
        </p:nvSpPr>
        <p:spPr>
          <a:xfrm>
            <a:off x="3566900" y="12221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RGB to HSV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Conversion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5852900" y="12221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Data Processing using Pickle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3" name="Google Shape;123;p22"/>
          <p:cNvCxnSpPr>
            <a:stCxn id="121" idx="3"/>
            <a:endCxn id="122" idx="1"/>
          </p:cNvCxnSpPr>
          <p:nvPr/>
        </p:nvCxnSpPr>
        <p:spPr>
          <a:xfrm>
            <a:off x="5403800" y="1840750"/>
            <a:ext cx="44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2"/>
          <p:cNvSpPr/>
          <p:nvPr/>
        </p:nvSpPr>
        <p:spPr>
          <a:xfrm>
            <a:off x="3566900" y="29747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Train a Dave-2 CNN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" name="Google Shape;125;p22"/>
          <p:cNvCxnSpPr>
            <a:stCxn id="122" idx="2"/>
            <a:endCxn id="124" idx="0"/>
          </p:cNvCxnSpPr>
          <p:nvPr/>
        </p:nvCxnSpPr>
        <p:spPr>
          <a:xfrm flipH="1">
            <a:off x="4485350" y="2459350"/>
            <a:ext cx="2286000" cy="5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2"/>
          <p:cNvSpPr/>
          <p:nvPr/>
        </p:nvSpPr>
        <p:spPr>
          <a:xfrm>
            <a:off x="1357100" y="29747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Fine Tune and check the performance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" name="Google Shape;127;p22"/>
          <p:cNvCxnSpPr>
            <a:stCxn id="124" idx="1"/>
            <a:endCxn id="126" idx="3"/>
          </p:cNvCxnSpPr>
          <p:nvPr/>
        </p:nvCxnSpPr>
        <p:spPr>
          <a:xfrm rot="10800000">
            <a:off x="3194000" y="3593350"/>
            <a:ext cx="3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2"/>
          <p:cNvSpPr/>
          <p:nvPr/>
        </p:nvSpPr>
        <p:spPr>
          <a:xfrm>
            <a:off x="5852900" y="2974750"/>
            <a:ext cx="1836900" cy="12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Simulation using the model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" name="Google Shape;129;p22"/>
          <p:cNvCxnSpPr>
            <a:endCxn id="128" idx="1"/>
          </p:cNvCxnSpPr>
          <p:nvPr/>
        </p:nvCxnSpPr>
        <p:spPr>
          <a:xfrm>
            <a:off x="5403800" y="3593350"/>
            <a:ext cx="44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601790" y="272605"/>
            <a:ext cx="5658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5433646" y="1086729"/>
            <a:ext cx="29127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89C9B"/>
              </a:buClr>
              <a:buSzPts val="1800"/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00" y="956800"/>
            <a:ext cx="3137225" cy="39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965200" y="870600"/>
            <a:ext cx="3646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contains 63,826 images which are obtained from the video of a dashcam which was recorded in Rancho Palos Verdes and San Pedro, California and a text file with respective angles for each image.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2400" lvl="0" marL="1397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▪"/>
            </a:pPr>
            <a:r>
              <a:rPr lang="en-GB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the images 44677 images are used for training and 19148 images for validation which achieved a minimum loss of 0.22 mean squared error.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